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Comic Neue"/>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ComicNeue-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omicNeue-italic.fntdata"/><Relationship Id="rId25" Type="http://schemas.openxmlformats.org/officeDocument/2006/relationships/font" Target="fonts/ComicNeue-bold.fntdata"/><Relationship Id="rId27" Type="http://schemas.openxmlformats.org/officeDocument/2006/relationships/font" Target="fonts/Comic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b1d8f14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eb1d8f14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eb1d8f14a5_9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eb1d8f14a5_9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b1d8f14a5_9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eb1d8f14a5_9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b1d8f14a5_9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b1d8f14a5_9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b1d8f14a5_9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b1d8f14a5_9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b1d8f14a5_9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b1d8f14a5_9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b1d8f14a5_9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b1d8f14a5_9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b1d8f14a5_9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b1d8f14a5_9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b1d8f14a5_9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b1d8f14a5_9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b1d8f14a5_9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b1d8f14a5_9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b1d8f14a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eb1d8f14a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b1d8f14a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b1d8f14a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eb1d8f14a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eb1d8f14a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eb1d8f14a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eb1d8f14a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b1d8f14a5_9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b1d8f14a5_9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b1d8f14a5_9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eb1d8f14a5_9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eb1d8f14a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eb1d8f14a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eb1d8f14a5_9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b1d8f14a5_9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0"/>
              </a:spcBef>
              <a:spcAft>
                <a:spcPts val="0"/>
              </a:spcAft>
              <a:buClr>
                <a:schemeClr val="lt2"/>
              </a:buClr>
              <a:buSzPts val="1400"/>
              <a:buChar char="○"/>
              <a:defRPr>
                <a:solidFill>
                  <a:schemeClr val="lt2"/>
                </a:solidFill>
              </a:defRPr>
            </a:lvl2pPr>
            <a:lvl3pPr indent="-317500" lvl="2" marL="1371600" rtl="0">
              <a:lnSpc>
                <a:spcPct val="115000"/>
              </a:lnSpc>
              <a:spcBef>
                <a:spcPts val="0"/>
              </a:spcBef>
              <a:spcAft>
                <a:spcPts val="0"/>
              </a:spcAft>
              <a:buClr>
                <a:schemeClr val="lt2"/>
              </a:buClr>
              <a:buSzPts val="1400"/>
              <a:buChar char="■"/>
              <a:defRPr>
                <a:solidFill>
                  <a:schemeClr val="lt2"/>
                </a:solidFill>
              </a:defRPr>
            </a:lvl3pPr>
            <a:lvl4pPr indent="-317500" lvl="3" marL="1828800" rtl="0">
              <a:lnSpc>
                <a:spcPct val="115000"/>
              </a:lnSpc>
              <a:spcBef>
                <a:spcPts val="0"/>
              </a:spcBef>
              <a:spcAft>
                <a:spcPts val="0"/>
              </a:spcAft>
              <a:buClr>
                <a:schemeClr val="lt2"/>
              </a:buClr>
              <a:buSzPts val="1400"/>
              <a:buChar char="●"/>
              <a:defRPr>
                <a:solidFill>
                  <a:schemeClr val="lt2"/>
                </a:solidFill>
              </a:defRPr>
            </a:lvl4pPr>
            <a:lvl5pPr indent="-317500" lvl="4" marL="2286000" rtl="0">
              <a:lnSpc>
                <a:spcPct val="115000"/>
              </a:lnSpc>
              <a:spcBef>
                <a:spcPts val="0"/>
              </a:spcBef>
              <a:spcAft>
                <a:spcPts val="0"/>
              </a:spcAft>
              <a:buClr>
                <a:schemeClr val="lt2"/>
              </a:buClr>
              <a:buSzPts val="1400"/>
              <a:buChar char="○"/>
              <a:defRPr>
                <a:solidFill>
                  <a:schemeClr val="lt2"/>
                </a:solidFill>
              </a:defRPr>
            </a:lvl5pPr>
            <a:lvl6pPr indent="-317500" lvl="5" marL="2743200" rtl="0">
              <a:lnSpc>
                <a:spcPct val="115000"/>
              </a:lnSpc>
              <a:spcBef>
                <a:spcPts val="0"/>
              </a:spcBef>
              <a:spcAft>
                <a:spcPts val="0"/>
              </a:spcAft>
              <a:buClr>
                <a:schemeClr val="lt2"/>
              </a:buClr>
              <a:buSzPts val="1400"/>
              <a:buChar char="■"/>
              <a:defRPr>
                <a:solidFill>
                  <a:schemeClr val="lt2"/>
                </a:solidFill>
              </a:defRPr>
            </a:lvl6pPr>
            <a:lvl7pPr indent="-317500" lvl="6" marL="3200400" rtl="0">
              <a:lnSpc>
                <a:spcPct val="115000"/>
              </a:lnSpc>
              <a:spcBef>
                <a:spcPts val="0"/>
              </a:spcBef>
              <a:spcAft>
                <a:spcPts val="0"/>
              </a:spcAft>
              <a:buClr>
                <a:schemeClr val="lt2"/>
              </a:buClr>
              <a:buSzPts val="1400"/>
              <a:buChar char="●"/>
              <a:defRPr>
                <a:solidFill>
                  <a:schemeClr val="lt2"/>
                </a:solidFill>
              </a:defRPr>
            </a:lvl7pPr>
            <a:lvl8pPr indent="-317500" lvl="7" marL="3657600" rtl="0">
              <a:lnSpc>
                <a:spcPct val="115000"/>
              </a:lnSpc>
              <a:spcBef>
                <a:spcPts val="0"/>
              </a:spcBef>
              <a:spcAft>
                <a:spcPts val="0"/>
              </a:spcAft>
              <a:buClr>
                <a:schemeClr val="lt2"/>
              </a:buClr>
              <a:buSzPts val="1400"/>
              <a:buChar char="○"/>
              <a:defRPr>
                <a:solidFill>
                  <a:schemeClr val="lt2"/>
                </a:solidFill>
              </a:defRPr>
            </a:lvl8pPr>
            <a:lvl9pPr indent="-317500" lvl="8" marL="4114800" rtl="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drive.google.com/file/d/1t5nMtrr00LgTnNgp0qkBzzAw87jDGllZ/view" TargetMode="External"/><Relationship Id="rId4" Type="http://schemas.openxmlformats.org/officeDocument/2006/relationships/image" Target="../media/image3.jpg"/><Relationship Id="rId5" Type="http://schemas.openxmlformats.org/officeDocument/2006/relationships/hyperlink" Target="http://drive.google.com/file/d/17dwWCWtIlSe2H5kEsCz8W-RGcSSMyAgU/view" TargetMode="External"/><Relationship Id="rId6"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670875" y="-375907"/>
            <a:ext cx="9814874" cy="5518157"/>
          </a:xfrm>
          <a:prstGeom prst="rect">
            <a:avLst/>
          </a:prstGeom>
          <a:noFill/>
          <a:ln>
            <a:noFill/>
          </a:ln>
        </p:spPr>
      </p:pic>
      <p:sp>
        <p:nvSpPr>
          <p:cNvPr id="55" name="Google Shape;55;p13"/>
          <p:cNvSpPr txBox="1"/>
          <p:nvPr/>
        </p:nvSpPr>
        <p:spPr>
          <a:xfrm>
            <a:off x="5005050" y="3659950"/>
            <a:ext cx="4266900" cy="1751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GB" sz="2300">
                <a:solidFill>
                  <a:schemeClr val="dk1"/>
                </a:solidFill>
                <a:latin typeface="Comic Neue"/>
                <a:ea typeface="Comic Neue"/>
                <a:cs typeface="Comic Neue"/>
                <a:sym typeface="Comic Neue"/>
              </a:rPr>
              <a:t>Swastab Acharya(076BCT092)</a:t>
            </a:r>
            <a:endParaRPr b="1" sz="2300">
              <a:solidFill>
                <a:schemeClr val="dk1"/>
              </a:solidFill>
              <a:latin typeface="Comic Neue"/>
              <a:ea typeface="Comic Neue"/>
              <a:cs typeface="Comic Neue"/>
              <a:sym typeface="Comic Neue"/>
            </a:endParaRPr>
          </a:p>
          <a:p>
            <a:pPr indent="0" lvl="0" marL="0" rtl="0" algn="l">
              <a:lnSpc>
                <a:spcPct val="120000"/>
              </a:lnSpc>
              <a:spcBef>
                <a:spcPts val="0"/>
              </a:spcBef>
              <a:spcAft>
                <a:spcPts val="0"/>
              </a:spcAft>
              <a:buNone/>
            </a:pPr>
            <a:r>
              <a:rPr b="1" lang="en-GB" sz="2300">
                <a:solidFill>
                  <a:schemeClr val="dk1"/>
                </a:solidFill>
                <a:latin typeface="Comic Neue"/>
                <a:ea typeface="Comic Neue"/>
                <a:cs typeface="Comic Neue"/>
                <a:sym typeface="Comic Neue"/>
              </a:rPr>
              <a:t>Subas Adhikari(076BCT083)</a:t>
            </a:r>
            <a:endParaRPr b="1" sz="2300">
              <a:solidFill>
                <a:schemeClr val="dk1"/>
              </a:solidFill>
              <a:latin typeface="Comic Neue"/>
              <a:ea typeface="Comic Neue"/>
              <a:cs typeface="Comic Neue"/>
              <a:sym typeface="Comic Neue"/>
            </a:endParaRPr>
          </a:p>
          <a:p>
            <a:pPr indent="0" lvl="0" marL="0" rtl="0" algn="l">
              <a:lnSpc>
                <a:spcPct val="120000"/>
              </a:lnSpc>
              <a:spcBef>
                <a:spcPts val="0"/>
              </a:spcBef>
              <a:spcAft>
                <a:spcPts val="0"/>
              </a:spcAft>
              <a:buNone/>
            </a:pPr>
            <a:r>
              <a:rPr b="1" lang="en-GB" sz="2300">
                <a:solidFill>
                  <a:schemeClr val="dk1"/>
                </a:solidFill>
                <a:latin typeface="Comic Neue"/>
                <a:ea typeface="Comic Neue"/>
                <a:cs typeface="Comic Neue"/>
                <a:sym typeface="Comic Neue"/>
              </a:rPr>
              <a:t>Sailesh Shiwakoti(076BCT063)</a:t>
            </a:r>
            <a:endParaRPr b="1" sz="2300">
              <a:solidFill>
                <a:schemeClr val="dk1"/>
              </a:solidFill>
              <a:latin typeface="Comic Neue"/>
              <a:ea typeface="Comic Neue"/>
              <a:cs typeface="Comic Neue"/>
              <a:sym typeface="Comic Neue"/>
            </a:endParaRPr>
          </a:p>
          <a:p>
            <a:pPr indent="0" lvl="0" marL="0" rtl="0" algn="l">
              <a:lnSpc>
                <a:spcPct val="115000"/>
              </a:lnSpc>
              <a:spcBef>
                <a:spcPts val="0"/>
              </a:spcBef>
              <a:spcAft>
                <a:spcPts val="1200"/>
              </a:spcAft>
              <a:buNone/>
            </a:pPr>
            <a:r>
              <a:t/>
            </a:r>
            <a:endParaRPr b="1" sz="1900">
              <a:solidFill>
                <a:schemeClr val="lt2"/>
              </a:solidFill>
              <a:latin typeface="Comic Neue"/>
              <a:ea typeface="Comic Neue"/>
              <a:cs typeface="Comic Neue"/>
              <a:sym typeface="Comic Neue"/>
            </a:endParaRPr>
          </a:p>
        </p:txBody>
      </p:sp>
      <p:sp>
        <p:nvSpPr>
          <p:cNvPr id="56" name="Google Shape;56;p13"/>
          <p:cNvSpPr txBox="1"/>
          <p:nvPr/>
        </p:nvSpPr>
        <p:spPr>
          <a:xfrm>
            <a:off x="3325950" y="-100625"/>
            <a:ext cx="57135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500">
                <a:solidFill>
                  <a:schemeClr val="dk1"/>
                </a:solidFill>
                <a:latin typeface="Comic Neue"/>
                <a:ea typeface="Comic Neue"/>
                <a:cs typeface="Comic Neue"/>
                <a:sym typeface="Comic Neue"/>
              </a:rPr>
              <a:t>3</a:t>
            </a:r>
            <a:r>
              <a:rPr b="1" baseline="30000" lang="en-GB" sz="3500">
                <a:solidFill>
                  <a:schemeClr val="dk1"/>
                </a:solidFill>
                <a:latin typeface="Comic Neue"/>
                <a:ea typeface="Comic Neue"/>
                <a:cs typeface="Comic Neue"/>
                <a:sym typeface="Comic Neue"/>
              </a:rPr>
              <a:t>rd</a:t>
            </a:r>
            <a:r>
              <a:rPr b="1" lang="en-GB" sz="3500">
                <a:solidFill>
                  <a:schemeClr val="dk1"/>
                </a:solidFill>
                <a:latin typeface="Comic Neue"/>
                <a:ea typeface="Comic Neue"/>
                <a:cs typeface="Comic Neue"/>
                <a:sym typeface="Comic Neue"/>
              </a:rPr>
              <a:t> Semester Project on OOP</a:t>
            </a:r>
            <a:endParaRPr b="1" sz="3500">
              <a:solidFill>
                <a:schemeClr val="dk1"/>
              </a:solidFill>
              <a:latin typeface="Comic Neue"/>
              <a:ea typeface="Comic Neue"/>
              <a:cs typeface="Comic Neue"/>
              <a:sym typeface="Comic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2"/>
          <p:cNvPicPr preferRelativeResize="0"/>
          <p:nvPr/>
        </p:nvPicPr>
        <p:blipFill>
          <a:blip r:embed="rId3">
            <a:alphaModFix/>
          </a:blip>
          <a:stretch>
            <a:fillRect/>
          </a:stretch>
        </p:blipFill>
        <p:spPr>
          <a:xfrm>
            <a:off x="-118666" y="0"/>
            <a:ext cx="9262665" cy="5207700"/>
          </a:xfrm>
          <a:prstGeom prst="rect">
            <a:avLst/>
          </a:prstGeom>
          <a:noFill/>
          <a:ln>
            <a:noFill/>
          </a:ln>
        </p:spPr>
      </p:pic>
      <p:sp>
        <p:nvSpPr>
          <p:cNvPr id="114" name="Google Shape;114;p22"/>
          <p:cNvSpPr txBox="1"/>
          <p:nvPr/>
        </p:nvSpPr>
        <p:spPr>
          <a:xfrm>
            <a:off x="76675" y="1409400"/>
            <a:ext cx="3868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rPr b="1" lang="en-GB">
                <a:solidFill>
                  <a:schemeClr val="dk1"/>
                </a:solidFill>
                <a:latin typeface="Comic Neue"/>
                <a:ea typeface="Comic Neue"/>
                <a:cs typeface="Comic Neue"/>
                <a:sym typeface="Comic Neue"/>
              </a:rPr>
              <a:t>	</a:t>
            </a:r>
            <a:r>
              <a:rPr b="1" lang="en-GB">
                <a:solidFill>
                  <a:schemeClr val="dk1"/>
                </a:solidFill>
                <a:latin typeface="Consolas"/>
                <a:ea typeface="Consolas"/>
                <a:cs typeface="Consolas"/>
                <a:sym typeface="Consolas"/>
              </a:rPr>
              <a:t>// Inherited via Window</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onCreate();</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onUpdate();</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onDestroy();</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onFocus();</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onKillFocus();</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onSize();</a:t>
            </a:r>
            <a:endParaRPr b="1">
              <a:solidFill>
                <a:schemeClr val="dk1"/>
              </a:solidFill>
              <a:latin typeface="Consolas"/>
              <a:ea typeface="Consolas"/>
              <a:cs typeface="Consolas"/>
              <a:sym typeface="Consolas"/>
            </a:endParaRPr>
          </a:p>
          <a:p>
            <a:pPr indent="0" lvl="0" marL="0" rtl="0" algn="l">
              <a:spcBef>
                <a:spcPts val="0"/>
              </a:spcBef>
              <a:spcAft>
                <a:spcPts val="0"/>
              </a:spcAft>
              <a:buNone/>
            </a:pPr>
            <a:r>
              <a:t/>
            </a:r>
            <a:endParaRPr/>
          </a:p>
        </p:txBody>
      </p:sp>
      <p:sp>
        <p:nvSpPr>
          <p:cNvPr id="115" name="Google Shape;115;p22"/>
          <p:cNvSpPr txBox="1"/>
          <p:nvPr/>
        </p:nvSpPr>
        <p:spPr>
          <a:xfrm>
            <a:off x="4091600" y="2856000"/>
            <a:ext cx="5128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solidFill>
                <a:schemeClr val="dk1"/>
              </a:solidFill>
              <a:latin typeface="Consolas"/>
              <a:ea typeface="Consolas"/>
              <a:cs typeface="Consolas"/>
              <a:sym typeface="Consolas"/>
            </a:endParaRPr>
          </a:p>
          <a:p>
            <a:pPr indent="457200" lvl="0" marL="0" rtl="0" algn="l">
              <a:spcBef>
                <a:spcPts val="0"/>
              </a:spcBef>
              <a:spcAft>
                <a:spcPts val="0"/>
              </a:spcAft>
              <a:buNone/>
            </a:pPr>
            <a:r>
              <a:rPr b="1" lang="en-GB">
                <a:solidFill>
                  <a:schemeClr val="dk1"/>
                </a:solidFill>
                <a:latin typeface="Consolas"/>
                <a:ea typeface="Consolas"/>
                <a:cs typeface="Consolas"/>
                <a:sym typeface="Consolas"/>
              </a:rPr>
              <a:t>// Inherited via InputListener</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onKeyDown(int key);</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onKeyUp(int key);</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onMouseMove(const Point&amp;);</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onLeftMouseDown(const Point&amp;);</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onLeftMouseUp(const Point&amp;);</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onRightMouseDown(const Point&amp;);</a:t>
            </a:r>
            <a:endParaRPr b="1">
              <a:solidFill>
                <a:schemeClr val="dk1"/>
              </a:solidFill>
              <a:latin typeface="Consolas"/>
              <a:ea typeface="Consolas"/>
              <a:cs typeface="Consolas"/>
              <a:sym typeface="Consolas"/>
            </a:endParaRPr>
          </a:p>
          <a:p>
            <a:pPr indent="0" lvl="0" marL="0" rtl="0" algn="l">
              <a:spcBef>
                <a:spcPts val="0"/>
              </a:spcBef>
              <a:spcAft>
                <a:spcPts val="0"/>
              </a:spcAft>
              <a:buNone/>
            </a:pPr>
            <a:r>
              <a:rPr b="1" lang="en-GB">
                <a:solidFill>
                  <a:schemeClr val="dk1"/>
                </a:solidFill>
                <a:latin typeface="Consolas"/>
                <a:ea typeface="Consolas"/>
                <a:cs typeface="Consolas"/>
                <a:sym typeface="Consolas"/>
              </a:rPr>
              <a:t>	virtual void onRightMouseUp(const Point&amp;);</a:t>
            </a:r>
            <a:endParaRPr/>
          </a:p>
        </p:txBody>
      </p:sp>
      <p:sp>
        <p:nvSpPr>
          <p:cNvPr id="116" name="Google Shape;116;p22"/>
          <p:cNvSpPr txBox="1"/>
          <p:nvPr/>
        </p:nvSpPr>
        <p:spPr>
          <a:xfrm>
            <a:off x="190125" y="249350"/>
            <a:ext cx="8811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1"/>
                </a:solidFill>
                <a:latin typeface="Comic Neue"/>
                <a:ea typeface="Comic Neue"/>
                <a:cs typeface="Comic Neue"/>
                <a:sym typeface="Comic Neue"/>
              </a:rPr>
              <a:t>Following virtual functions are overridden from polymorphic base  classes Window and InputListener in the SpaceRiderGame Class.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3"/>
          <p:cNvPicPr preferRelativeResize="0"/>
          <p:nvPr/>
        </p:nvPicPr>
        <p:blipFill>
          <a:blip r:embed="rId3">
            <a:alphaModFix/>
          </a:blip>
          <a:stretch>
            <a:fillRect/>
          </a:stretch>
        </p:blipFill>
        <p:spPr>
          <a:xfrm>
            <a:off x="-4477" y="64200"/>
            <a:ext cx="9148478" cy="5143500"/>
          </a:xfrm>
          <a:prstGeom prst="rect">
            <a:avLst/>
          </a:prstGeom>
          <a:noFill/>
          <a:ln>
            <a:noFill/>
          </a:ln>
        </p:spPr>
      </p:pic>
      <p:sp>
        <p:nvSpPr>
          <p:cNvPr id="122" name="Google Shape;122;p23"/>
          <p:cNvSpPr txBox="1"/>
          <p:nvPr/>
        </p:nvSpPr>
        <p:spPr>
          <a:xfrm>
            <a:off x="679150" y="486600"/>
            <a:ext cx="3797400" cy="310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900">
                <a:solidFill>
                  <a:schemeClr val="dk1"/>
                </a:solidFill>
                <a:latin typeface="Comic Neue"/>
                <a:ea typeface="Comic Neue"/>
                <a:cs typeface="Comic Neue"/>
                <a:sym typeface="Comic Neue"/>
              </a:rPr>
              <a:t>Above virtual functions from polymorphic base  classes Window and InputListener </a:t>
            </a:r>
            <a:r>
              <a:rPr b="1" lang="en-GB" sz="1900">
                <a:solidFill>
                  <a:schemeClr val="dk1"/>
                </a:solidFill>
                <a:latin typeface="Comic Neue"/>
                <a:ea typeface="Comic Neue"/>
                <a:cs typeface="Comic Neue"/>
                <a:sym typeface="Comic Neue"/>
              </a:rPr>
              <a:t>are overridden i</a:t>
            </a:r>
            <a:r>
              <a:rPr b="1" lang="en-GB" sz="1900">
                <a:solidFill>
                  <a:schemeClr val="dk1"/>
                </a:solidFill>
                <a:latin typeface="Comic Neue"/>
                <a:ea typeface="Comic Neue"/>
                <a:cs typeface="Comic Neue"/>
                <a:sym typeface="Comic Neue"/>
              </a:rPr>
              <a:t>n the SpaceRiderGame Class for </a:t>
            </a:r>
            <a:r>
              <a:rPr b="1" lang="en-GB" sz="1900">
                <a:solidFill>
                  <a:schemeClr val="dk1"/>
                </a:solidFill>
                <a:latin typeface="Comic Neue"/>
                <a:ea typeface="Comic Neue"/>
                <a:cs typeface="Comic Neue"/>
                <a:sym typeface="Comic Neue"/>
              </a:rPr>
              <a:t>spaceship</a:t>
            </a:r>
            <a:r>
              <a:rPr b="1" lang="en-GB" sz="1900">
                <a:solidFill>
                  <a:schemeClr val="dk1"/>
                </a:solidFill>
                <a:latin typeface="Comic Neue"/>
                <a:ea typeface="Comic Neue"/>
                <a:cs typeface="Comic Neue"/>
                <a:sym typeface="Comic Neue"/>
              </a:rPr>
              <a:t> movement, turbo speed, full screen, rotating camera and so on as per the requirements.</a:t>
            </a:r>
            <a:endParaRPr b="1" sz="19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9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900">
              <a:solidFill>
                <a:schemeClr val="dk1"/>
              </a:solidFill>
              <a:latin typeface="Consolas"/>
              <a:ea typeface="Consolas"/>
              <a:cs typeface="Consolas"/>
              <a:sym typeface="Consolas"/>
            </a:endParaRPr>
          </a:p>
          <a:p>
            <a:pPr indent="0" lvl="0" marL="0" rtl="0" algn="l">
              <a:spcBef>
                <a:spcPts val="0"/>
              </a:spcBef>
              <a:spcAft>
                <a:spcPts val="0"/>
              </a:spcAft>
              <a:buNone/>
            </a:pPr>
            <a:r>
              <a:t/>
            </a:r>
            <a:endParaRPr b="1" sz="1900">
              <a:latin typeface="Comic Neue"/>
              <a:ea typeface="Comic Neue"/>
              <a:cs typeface="Comic Neue"/>
              <a:sym typeface="Comic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118675" y="0"/>
            <a:ext cx="9262675" cy="5207712"/>
          </a:xfrm>
          <a:prstGeom prst="rect">
            <a:avLst/>
          </a:prstGeom>
          <a:noFill/>
          <a:ln>
            <a:noFill/>
          </a:ln>
        </p:spPr>
      </p:pic>
      <p:sp>
        <p:nvSpPr>
          <p:cNvPr id="128" name="Google Shape;128;p24"/>
          <p:cNvSpPr txBox="1"/>
          <p:nvPr/>
        </p:nvSpPr>
        <p:spPr>
          <a:xfrm>
            <a:off x="4572000" y="234750"/>
            <a:ext cx="41664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200">
                <a:solidFill>
                  <a:schemeClr val="dk1"/>
                </a:solidFill>
                <a:latin typeface="Comic Neue"/>
                <a:ea typeface="Comic Neue"/>
                <a:cs typeface="Comic Neue"/>
                <a:sym typeface="Comic Neue"/>
              </a:rPr>
              <a:t>In math filter we have classes for vectors and matrices which best implements the operator overloading concepts by overloading all mathematical operators.</a:t>
            </a:r>
            <a:endParaRPr b="1" sz="2200">
              <a:latin typeface="Comic Neue"/>
              <a:ea typeface="Comic Neue"/>
              <a:cs typeface="Comic Neue"/>
              <a:sym typeface="Comic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5"/>
          <p:cNvPicPr preferRelativeResize="0"/>
          <p:nvPr/>
        </p:nvPicPr>
        <p:blipFill>
          <a:blip r:embed="rId3">
            <a:alphaModFix/>
          </a:blip>
          <a:stretch>
            <a:fillRect/>
          </a:stretch>
        </p:blipFill>
        <p:spPr>
          <a:xfrm>
            <a:off x="0" y="66725"/>
            <a:ext cx="9148471" cy="5143500"/>
          </a:xfrm>
          <a:prstGeom prst="rect">
            <a:avLst/>
          </a:prstGeom>
          <a:noFill/>
          <a:ln>
            <a:noFill/>
          </a:ln>
        </p:spPr>
      </p:pic>
      <p:sp>
        <p:nvSpPr>
          <p:cNvPr id="134" name="Google Shape;134;p25"/>
          <p:cNvSpPr txBox="1"/>
          <p:nvPr/>
        </p:nvSpPr>
        <p:spPr>
          <a:xfrm>
            <a:off x="1332700" y="850525"/>
            <a:ext cx="76617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Abstract classes :</a:t>
            </a:r>
            <a:endParaRPr>
              <a:solidFill>
                <a:schemeClr val="dk1"/>
              </a:solidFill>
            </a:endParaRPr>
          </a:p>
          <a:p>
            <a:pPr indent="-317500" lvl="0" marL="457200" rtl="0" algn="l">
              <a:spcBef>
                <a:spcPts val="0"/>
              </a:spcBef>
              <a:spcAft>
                <a:spcPts val="0"/>
              </a:spcAft>
              <a:buClr>
                <a:schemeClr val="dk1"/>
              </a:buClr>
              <a:buSzPts val="1400"/>
              <a:buAutoNum type="arabicPeriod"/>
            </a:pPr>
            <a:r>
              <a:rPr lang="en-GB">
                <a:solidFill>
                  <a:schemeClr val="dk1"/>
                </a:solidFill>
              </a:rPr>
              <a:t>InputListener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6"/>
          <p:cNvPicPr preferRelativeResize="0"/>
          <p:nvPr/>
        </p:nvPicPr>
        <p:blipFill>
          <a:blip r:embed="rId3">
            <a:alphaModFix/>
          </a:blip>
          <a:stretch>
            <a:fillRect/>
          </a:stretch>
        </p:blipFill>
        <p:spPr>
          <a:xfrm>
            <a:off x="0" y="-151378"/>
            <a:ext cx="9144001" cy="523067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7"/>
          <p:cNvPicPr preferRelativeResize="0"/>
          <p:nvPr/>
        </p:nvPicPr>
        <p:blipFill>
          <a:blip r:embed="rId3">
            <a:alphaModFix/>
          </a:blip>
          <a:stretch>
            <a:fillRect/>
          </a:stretch>
        </p:blipFill>
        <p:spPr>
          <a:xfrm>
            <a:off x="950100" y="1577525"/>
            <a:ext cx="4117950" cy="3315650"/>
          </a:xfrm>
          <a:prstGeom prst="rect">
            <a:avLst/>
          </a:prstGeom>
          <a:noFill/>
          <a:ln>
            <a:noFill/>
          </a:ln>
        </p:spPr>
      </p:pic>
      <p:sp>
        <p:nvSpPr>
          <p:cNvPr id="145" name="Google Shape;145;p27"/>
          <p:cNvSpPr txBox="1"/>
          <p:nvPr/>
        </p:nvSpPr>
        <p:spPr>
          <a:xfrm>
            <a:off x="1048225" y="560575"/>
            <a:ext cx="4282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dk1"/>
                </a:solidFill>
              </a:rPr>
              <a:t>When collision occurs</a:t>
            </a:r>
            <a:endParaRPr b="1" sz="3000">
              <a:solidFill>
                <a:schemeClr val="dk1"/>
              </a:solidFill>
            </a:endParaRPr>
          </a:p>
          <a:p>
            <a:pPr indent="0" lvl="0" marL="0" rtl="0" algn="l">
              <a:spcBef>
                <a:spcPts val="0"/>
              </a:spcBef>
              <a:spcAft>
                <a:spcPts val="0"/>
              </a:spcAft>
              <a:buNone/>
            </a:pPr>
            <a:r>
              <a:rPr b="1" lang="en-GB" sz="3000">
                <a:solidFill>
                  <a:schemeClr val="dk1"/>
                </a:solidFill>
              </a:rPr>
              <a:t>it shows</a:t>
            </a:r>
            <a:endParaRPr b="1" sz="3000">
              <a:solidFill>
                <a:schemeClr val="dk1"/>
              </a:solidFill>
            </a:endParaRPr>
          </a:p>
        </p:txBody>
      </p:sp>
      <p:sp>
        <p:nvSpPr>
          <p:cNvPr id="146" name="Google Shape;146;p27"/>
          <p:cNvSpPr txBox="1"/>
          <p:nvPr/>
        </p:nvSpPr>
        <p:spPr>
          <a:xfrm>
            <a:off x="5521950" y="560575"/>
            <a:ext cx="3489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dk1"/>
                </a:solidFill>
              </a:rPr>
              <a:t>When player wins</a:t>
            </a:r>
            <a:r>
              <a:rPr b="1" lang="en-GB" sz="3000">
                <a:solidFill>
                  <a:schemeClr val="dk1"/>
                </a:solidFill>
              </a:rPr>
              <a:t> </a:t>
            </a:r>
            <a:endParaRPr/>
          </a:p>
        </p:txBody>
      </p:sp>
      <p:pic>
        <p:nvPicPr>
          <p:cNvPr id="147" name="Google Shape;147;p27"/>
          <p:cNvPicPr preferRelativeResize="0"/>
          <p:nvPr/>
        </p:nvPicPr>
        <p:blipFill>
          <a:blip r:embed="rId4">
            <a:alphaModFix/>
          </a:blip>
          <a:stretch>
            <a:fillRect/>
          </a:stretch>
        </p:blipFill>
        <p:spPr>
          <a:xfrm>
            <a:off x="5306600" y="1577525"/>
            <a:ext cx="3587300" cy="3315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8"/>
          <p:cNvPicPr preferRelativeResize="0"/>
          <p:nvPr/>
        </p:nvPicPr>
        <p:blipFill>
          <a:blip r:embed="rId3">
            <a:alphaModFix/>
          </a:blip>
          <a:stretch>
            <a:fillRect/>
          </a:stretch>
        </p:blipFill>
        <p:spPr>
          <a:xfrm>
            <a:off x="-233625" y="-120525"/>
            <a:ext cx="9377623" cy="6630276"/>
          </a:xfrm>
          <a:prstGeom prst="rect">
            <a:avLst/>
          </a:prstGeom>
          <a:noFill/>
          <a:ln>
            <a:noFill/>
          </a:ln>
        </p:spPr>
      </p:pic>
      <p:sp>
        <p:nvSpPr>
          <p:cNvPr id="153" name="Google Shape;153;p28"/>
          <p:cNvSpPr txBox="1"/>
          <p:nvPr/>
        </p:nvSpPr>
        <p:spPr>
          <a:xfrm>
            <a:off x="1052250" y="380925"/>
            <a:ext cx="3229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500"/>
              <a:t>Block Diagram</a:t>
            </a:r>
            <a:endParaRPr b="1" sz="2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427200" y="398600"/>
            <a:ext cx="3268800" cy="6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t>Results</a:t>
            </a:r>
            <a:endParaRPr b="1" sz="3600"/>
          </a:p>
        </p:txBody>
      </p:sp>
      <p:pic>
        <p:nvPicPr>
          <p:cNvPr id="159" name="Google Shape;159;p29" title="Space Rider 2021-08-24 17-51-43_Trim.mp4">
            <a:hlinkClick r:id="rId3"/>
          </p:cNvPr>
          <p:cNvPicPr preferRelativeResize="0"/>
          <p:nvPr/>
        </p:nvPicPr>
        <p:blipFill>
          <a:blip r:embed="rId4">
            <a:alphaModFix/>
          </a:blip>
          <a:stretch>
            <a:fillRect/>
          </a:stretch>
        </p:blipFill>
        <p:spPr>
          <a:xfrm>
            <a:off x="152400" y="1213700"/>
            <a:ext cx="4419598" cy="3777399"/>
          </a:xfrm>
          <a:prstGeom prst="rect">
            <a:avLst/>
          </a:prstGeom>
          <a:noFill/>
          <a:ln>
            <a:noFill/>
          </a:ln>
        </p:spPr>
      </p:pic>
      <p:pic>
        <p:nvPicPr>
          <p:cNvPr id="160" name="Google Shape;160;p29" title="Space Rider 2021-08-24 17-51-43_Trim (2).mp4">
            <a:hlinkClick r:id="rId5"/>
          </p:cNvPr>
          <p:cNvPicPr preferRelativeResize="0"/>
          <p:nvPr/>
        </p:nvPicPr>
        <p:blipFill>
          <a:blip r:embed="rId6">
            <a:alphaModFix/>
          </a:blip>
          <a:stretch>
            <a:fillRect/>
          </a:stretch>
        </p:blipFill>
        <p:spPr>
          <a:xfrm>
            <a:off x="4644000" y="1213700"/>
            <a:ext cx="4419598" cy="37773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255250" y="253850"/>
            <a:ext cx="3268800" cy="6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t>References</a:t>
            </a:r>
            <a:endParaRPr b="1" sz="3600"/>
          </a:p>
        </p:txBody>
      </p:sp>
      <p:sp>
        <p:nvSpPr>
          <p:cNvPr id="166" name="Google Shape;166;p30"/>
          <p:cNvSpPr txBox="1"/>
          <p:nvPr/>
        </p:nvSpPr>
        <p:spPr>
          <a:xfrm>
            <a:off x="350850" y="1827475"/>
            <a:ext cx="846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7" name="Google Shape;167;p30"/>
          <p:cNvSpPr txBox="1"/>
          <p:nvPr/>
        </p:nvSpPr>
        <p:spPr>
          <a:xfrm>
            <a:off x="1023000" y="1206900"/>
            <a:ext cx="7379100" cy="4090500"/>
          </a:xfrm>
          <a:prstGeom prst="rect">
            <a:avLst/>
          </a:prstGeom>
          <a:noFill/>
          <a:ln>
            <a:noFill/>
          </a:ln>
        </p:spPr>
        <p:txBody>
          <a:bodyPr anchorCtr="0" anchor="t" bIns="91425" lIns="91425" spcFirstLastPara="1" rIns="91425" wrap="square" tIns="91425">
            <a:spAutoFit/>
          </a:bodyPr>
          <a:lstStyle/>
          <a:p>
            <a:pPr indent="-387350" lvl="0" marL="457200" rtl="0" algn="just">
              <a:lnSpc>
                <a:spcPct val="95000"/>
              </a:lnSpc>
              <a:spcBef>
                <a:spcPts val="1200"/>
              </a:spcBef>
              <a:spcAft>
                <a:spcPts val="0"/>
              </a:spcAft>
              <a:buClr>
                <a:schemeClr val="dk1"/>
              </a:buClr>
              <a:buSzPts val="2500"/>
              <a:buChar char="❖"/>
            </a:pPr>
            <a:r>
              <a:rPr b="1" lang="en-GB" sz="2500">
                <a:solidFill>
                  <a:schemeClr val="dk1"/>
                </a:solidFill>
                <a:latin typeface="Times New Roman"/>
                <a:ea typeface="Times New Roman"/>
                <a:cs typeface="Times New Roman"/>
                <a:sym typeface="Times New Roman"/>
              </a:rPr>
              <a:t>Daya Sagar Baral and Diwakar Baral, “The Secrets of Object-oriented Programming”, Bhundipuran Prakasan </a:t>
            </a:r>
            <a:endParaRPr b="1" sz="25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Times New Roman"/>
              <a:buChar char="❖"/>
            </a:pPr>
            <a:r>
              <a:rPr b="1" lang="en-GB" sz="2500">
                <a:solidFill>
                  <a:schemeClr val="dk1"/>
                </a:solidFill>
                <a:latin typeface="Times New Roman"/>
                <a:ea typeface="Times New Roman"/>
                <a:cs typeface="Times New Roman"/>
                <a:sym typeface="Times New Roman"/>
              </a:rPr>
              <a:t>https://docs.microsoft.com/en-us/windows/win32/direct3d11/dx-graphics-overviews </a:t>
            </a:r>
            <a:endParaRPr b="1" sz="25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Times New Roman"/>
              <a:buChar char="❖"/>
            </a:pPr>
            <a:r>
              <a:rPr b="1" lang="en-GB" sz="2500">
                <a:solidFill>
                  <a:schemeClr val="dk1"/>
                </a:solidFill>
                <a:latin typeface="Times New Roman"/>
                <a:ea typeface="Times New Roman"/>
                <a:cs typeface="Times New Roman"/>
                <a:sym typeface="Times New Roman"/>
              </a:rPr>
              <a:t>https://github.com/microsoft/DirectXTK/wiki </a:t>
            </a:r>
            <a:endParaRPr b="1" sz="2500">
              <a:solidFill>
                <a:schemeClr val="dk1"/>
              </a:solidFill>
              <a:latin typeface="Times New Roman"/>
              <a:ea typeface="Times New Roman"/>
              <a:cs typeface="Times New Roman"/>
              <a:sym typeface="Times New Roman"/>
            </a:endParaRPr>
          </a:p>
          <a:p>
            <a:pPr indent="-387350" lvl="0" marL="457200" rtl="0" algn="just">
              <a:lnSpc>
                <a:spcPct val="115000"/>
              </a:lnSpc>
              <a:spcBef>
                <a:spcPts val="0"/>
              </a:spcBef>
              <a:spcAft>
                <a:spcPts val="0"/>
              </a:spcAft>
              <a:buClr>
                <a:schemeClr val="dk1"/>
              </a:buClr>
              <a:buSzPts val="2500"/>
              <a:buFont typeface="Times New Roman"/>
              <a:buChar char="❖"/>
            </a:pPr>
            <a:r>
              <a:rPr b="1" lang="en-GB" sz="2500">
                <a:solidFill>
                  <a:schemeClr val="dk1"/>
                </a:solidFill>
                <a:latin typeface="Times New Roman"/>
                <a:ea typeface="Times New Roman"/>
                <a:cs typeface="Times New Roman"/>
                <a:sym typeface="Times New Roman"/>
              </a:rPr>
              <a:t>Frank D. Luna “Introduction to 3D Game Programming with DirectX 11” </a:t>
            </a:r>
            <a:endParaRPr b="1" sz="25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1200"/>
              </a:spcAft>
              <a:buNone/>
            </a:pPr>
            <a:r>
              <a:t/>
            </a:r>
            <a:endParaRPr b="1" sz="25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172600" y="0"/>
            <a:ext cx="10804225" cy="5143500"/>
          </a:xfrm>
          <a:prstGeom prst="rect">
            <a:avLst/>
          </a:prstGeom>
          <a:noFill/>
          <a:ln>
            <a:noFill/>
          </a:ln>
        </p:spPr>
      </p:pic>
      <p:sp>
        <p:nvSpPr>
          <p:cNvPr id="62" name="Google Shape;62;p14"/>
          <p:cNvSpPr txBox="1"/>
          <p:nvPr/>
        </p:nvSpPr>
        <p:spPr>
          <a:xfrm>
            <a:off x="6022400" y="369150"/>
            <a:ext cx="3000000" cy="4603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b="1" lang="en-GB" sz="1800">
                <a:solidFill>
                  <a:schemeClr val="dk1"/>
                </a:solidFill>
                <a:latin typeface="Comic Neue"/>
                <a:ea typeface="Comic Neue"/>
                <a:cs typeface="Comic Neue"/>
                <a:sym typeface="Comic Neue"/>
              </a:rPr>
              <a:t>This game, SpaceRider is simply a use of matrices, vectors and other mathematical concepts to render an OBJ file created using applications like Blender by using the graphics pipeline created by DirectX and manipulating such objects like spaceship, asteroids, planets and controlling the camera and spaceship moments in an interactive way.</a:t>
            </a:r>
            <a:endParaRPr b="1" sz="1800">
              <a:solidFill>
                <a:schemeClr val="dk1"/>
              </a:solidFill>
              <a:latin typeface="Comic Neue"/>
              <a:ea typeface="Comic Neue"/>
              <a:cs typeface="Comic Neue"/>
              <a:sym typeface="Comic Neue"/>
            </a:endParaRPr>
          </a:p>
        </p:txBody>
      </p:sp>
      <p:sp>
        <p:nvSpPr>
          <p:cNvPr id="63" name="Google Shape;63;p14"/>
          <p:cNvSpPr txBox="1"/>
          <p:nvPr/>
        </p:nvSpPr>
        <p:spPr>
          <a:xfrm>
            <a:off x="514325" y="1002325"/>
            <a:ext cx="40578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4900">
                <a:solidFill>
                  <a:schemeClr val="dk1"/>
                </a:solidFill>
                <a:latin typeface="Comic Neue"/>
                <a:ea typeface="Comic Neue"/>
                <a:cs typeface="Comic Neue"/>
                <a:sym typeface="Comic Neue"/>
              </a:rPr>
              <a:t>SpaceRider</a:t>
            </a:r>
            <a:endParaRPr b="1" sz="4900">
              <a:solidFill>
                <a:schemeClr val="dk1"/>
              </a:solidFill>
              <a:latin typeface="Comic Neue"/>
              <a:ea typeface="Comic Neue"/>
              <a:cs typeface="Comic Neue"/>
              <a:sym typeface="Comic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 name="Shape 67"/>
        <p:cNvGrpSpPr/>
        <p:nvPr/>
      </p:nvGrpSpPr>
      <p:grpSpPr>
        <a:xfrm>
          <a:off x="0" y="0"/>
          <a:ext cx="0" cy="0"/>
          <a:chOff x="0" y="0"/>
          <a:chExt cx="0" cy="0"/>
        </a:xfrm>
      </p:grpSpPr>
      <p:sp>
        <p:nvSpPr>
          <p:cNvPr id="68" name="Google Shape;68;p15"/>
          <p:cNvSpPr txBox="1"/>
          <p:nvPr/>
        </p:nvSpPr>
        <p:spPr>
          <a:xfrm>
            <a:off x="568700" y="402300"/>
            <a:ext cx="84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This Game engine </a:t>
            </a:r>
            <a:endParaRPr/>
          </a:p>
        </p:txBody>
      </p:sp>
      <p:pic>
        <p:nvPicPr>
          <p:cNvPr id="69" name="Google Shape;69;p15"/>
          <p:cNvPicPr preferRelativeResize="0"/>
          <p:nvPr/>
        </p:nvPicPr>
        <p:blipFill>
          <a:blip r:embed="rId3">
            <a:alphaModFix/>
          </a:blip>
          <a:stretch>
            <a:fillRect/>
          </a:stretch>
        </p:blipFill>
        <p:spPr>
          <a:xfrm>
            <a:off x="0" y="-149883"/>
            <a:ext cx="9144001" cy="5140982"/>
          </a:xfrm>
          <a:prstGeom prst="rect">
            <a:avLst/>
          </a:prstGeom>
          <a:noFill/>
          <a:ln>
            <a:noFill/>
          </a:ln>
        </p:spPr>
      </p:pic>
      <p:sp>
        <p:nvSpPr>
          <p:cNvPr id="70" name="Google Shape;70;p15"/>
          <p:cNvSpPr txBox="1"/>
          <p:nvPr/>
        </p:nvSpPr>
        <p:spPr>
          <a:xfrm>
            <a:off x="715400" y="1035363"/>
            <a:ext cx="81150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solidFill>
                  <a:schemeClr val="dk1"/>
                </a:solidFill>
                <a:latin typeface="Comic Neue"/>
                <a:ea typeface="Comic Neue"/>
                <a:cs typeface="Comic Neue"/>
                <a:sym typeface="Comic Neue"/>
              </a:rPr>
              <a:t>This game consists of two parts :</a:t>
            </a:r>
            <a:endParaRPr b="1" sz="1500">
              <a:solidFill>
                <a:schemeClr val="dk1"/>
              </a:solidFill>
              <a:latin typeface="Comic Neue"/>
              <a:ea typeface="Comic Neue"/>
              <a:cs typeface="Comic Neue"/>
              <a:sym typeface="Comic Neue"/>
            </a:endParaRPr>
          </a:p>
          <a:p>
            <a:pPr indent="-323850" lvl="0" marL="457200" rtl="0" algn="l">
              <a:spcBef>
                <a:spcPts val="0"/>
              </a:spcBef>
              <a:spcAft>
                <a:spcPts val="0"/>
              </a:spcAft>
              <a:buClr>
                <a:schemeClr val="dk1"/>
              </a:buClr>
              <a:buSzPts val="1500"/>
              <a:buFont typeface="Comic Neue"/>
              <a:buAutoNum type="arabicPeriod"/>
            </a:pPr>
            <a:r>
              <a:rPr b="1" lang="en-GB" sz="1500">
                <a:solidFill>
                  <a:schemeClr val="dk1"/>
                </a:solidFill>
                <a:latin typeface="Comic Neue"/>
                <a:ea typeface="Comic Neue"/>
                <a:cs typeface="Comic Neue"/>
                <a:sym typeface="Comic Neue"/>
              </a:rPr>
              <a:t>Game Engine :</a:t>
            </a:r>
            <a:endParaRPr b="1" sz="1500">
              <a:solidFill>
                <a:schemeClr val="dk1"/>
              </a:solidFill>
              <a:latin typeface="Comic Neue"/>
              <a:ea typeface="Comic Neue"/>
              <a:cs typeface="Comic Neue"/>
              <a:sym typeface="Comic Neue"/>
            </a:endParaRPr>
          </a:p>
          <a:p>
            <a:pPr indent="0" lvl="0" marL="457200" rtl="0" algn="l">
              <a:spcBef>
                <a:spcPts val="0"/>
              </a:spcBef>
              <a:spcAft>
                <a:spcPts val="0"/>
              </a:spcAft>
              <a:buNone/>
            </a:pPr>
            <a:r>
              <a:rPr b="1" lang="en-GB" sz="1500">
                <a:solidFill>
                  <a:schemeClr val="dk1"/>
                </a:solidFill>
                <a:latin typeface="Comic Neue"/>
                <a:ea typeface="Comic Neue"/>
                <a:cs typeface="Comic Neue"/>
                <a:sym typeface="Comic Neue"/>
              </a:rPr>
              <a:t>       It consists of low level programs which are essential to create the environment for the main application / game. It consists of window handler, Input system graphics engine and physics engine. The developed engine is used for rendering meshes and their textures. </a:t>
            </a:r>
            <a:r>
              <a:rPr b="1" lang="en-GB" sz="1500">
                <a:solidFill>
                  <a:schemeClr val="dk1"/>
                </a:solidFill>
                <a:latin typeface="Comic Neue"/>
                <a:ea typeface="Comic Neue"/>
                <a:cs typeface="Comic Neue"/>
                <a:sym typeface="Comic Neue"/>
              </a:rPr>
              <a:t>Similarly</a:t>
            </a:r>
            <a:r>
              <a:rPr b="1" lang="en-GB" sz="1500">
                <a:solidFill>
                  <a:schemeClr val="dk1"/>
                </a:solidFill>
                <a:latin typeface="Comic Neue"/>
                <a:ea typeface="Comic Neue"/>
                <a:cs typeface="Comic Neue"/>
                <a:sym typeface="Comic Neue"/>
              </a:rPr>
              <a:t>, to handle the series of inputs given by user. In this app, physics engine is used for finding gravitational influence and to detect collision.</a:t>
            </a:r>
            <a:endParaRPr b="1" sz="1500">
              <a:solidFill>
                <a:schemeClr val="dk1"/>
              </a:solidFill>
              <a:latin typeface="Comic Neue"/>
              <a:ea typeface="Comic Neue"/>
              <a:cs typeface="Comic Neue"/>
              <a:sym typeface="Comic Neue"/>
            </a:endParaRPr>
          </a:p>
          <a:p>
            <a:pPr indent="-323850" lvl="0" marL="457200" rtl="0" algn="l">
              <a:spcBef>
                <a:spcPts val="0"/>
              </a:spcBef>
              <a:spcAft>
                <a:spcPts val="0"/>
              </a:spcAft>
              <a:buClr>
                <a:schemeClr val="dk1"/>
              </a:buClr>
              <a:buSzPts val="1500"/>
              <a:buFont typeface="Comic Neue"/>
              <a:buAutoNum type="arabicPeriod"/>
            </a:pPr>
            <a:r>
              <a:rPr b="1" lang="en-GB" sz="1500">
                <a:solidFill>
                  <a:schemeClr val="dk1"/>
                </a:solidFill>
                <a:latin typeface="Comic Neue"/>
                <a:ea typeface="Comic Neue"/>
                <a:cs typeface="Comic Neue"/>
                <a:sym typeface="Comic Neue"/>
              </a:rPr>
              <a:t>Main Application:</a:t>
            </a:r>
            <a:endParaRPr b="1" sz="1500">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sz="1500">
                <a:solidFill>
                  <a:schemeClr val="dk1"/>
                </a:solidFill>
                <a:latin typeface="Comic Neue"/>
                <a:ea typeface="Comic Neue"/>
                <a:cs typeface="Comic Neue"/>
                <a:sym typeface="Comic Neue"/>
              </a:rPr>
              <a:t>This part of program uses the game engine to render 3D objects and create real scenarios / fantasies for the game.In our game it is space fantasy. It part of program is used to decide the logic and interactions of the game that is actually played.</a:t>
            </a:r>
            <a:endParaRPr b="1" sz="1500">
              <a:solidFill>
                <a:schemeClr val="dk1"/>
              </a:solidFill>
              <a:latin typeface="Comic Neue"/>
              <a:ea typeface="Comic Neue"/>
              <a:cs typeface="Comic Neue"/>
              <a:sym typeface="Comic Neue"/>
            </a:endParaRPr>
          </a:p>
          <a:p>
            <a:pPr indent="0" lvl="0" marL="457200" rtl="0" algn="l">
              <a:spcBef>
                <a:spcPts val="0"/>
              </a:spcBef>
              <a:spcAft>
                <a:spcPts val="0"/>
              </a:spcAft>
              <a:buNone/>
            </a:pPr>
            <a:r>
              <a:t/>
            </a:r>
            <a:endParaRPr b="1" sz="1500">
              <a:solidFill>
                <a:schemeClr val="dk1"/>
              </a:solidFill>
              <a:latin typeface="Comic Neue"/>
              <a:ea typeface="Comic Neue"/>
              <a:cs typeface="Comic Neue"/>
              <a:sym typeface="Comic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nvSpPr>
        <p:spPr>
          <a:xfrm>
            <a:off x="1738625" y="1449675"/>
            <a:ext cx="327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76" name="Google Shape;76;p16"/>
          <p:cNvPicPr preferRelativeResize="0"/>
          <p:nvPr/>
        </p:nvPicPr>
        <p:blipFill>
          <a:blip r:embed="rId3">
            <a:alphaModFix/>
          </a:blip>
          <a:stretch>
            <a:fillRect/>
          </a:stretch>
        </p:blipFill>
        <p:spPr>
          <a:xfrm>
            <a:off x="0" y="-64225"/>
            <a:ext cx="9144001" cy="5141009"/>
          </a:xfrm>
          <a:prstGeom prst="rect">
            <a:avLst/>
          </a:prstGeom>
          <a:noFill/>
          <a:ln>
            <a:noFill/>
          </a:ln>
        </p:spPr>
      </p:pic>
      <p:sp>
        <p:nvSpPr>
          <p:cNvPr id="77" name="Google Shape;77;p16"/>
          <p:cNvSpPr txBox="1"/>
          <p:nvPr/>
        </p:nvSpPr>
        <p:spPr>
          <a:xfrm>
            <a:off x="637000" y="264525"/>
            <a:ext cx="6352800" cy="39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500">
                <a:solidFill>
                  <a:schemeClr val="dk1"/>
                </a:solidFill>
                <a:latin typeface="Comic Neue"/>
                <a:ea typeface="Comic Neue"/>
                <a:cs typeface="Comic Neue"/>
                <a:sym typeface="Comic Neue"/>
              </a:rPr>
              <a:t>Space fantasy</a:t>
            </a:r>
            <a:endParaRPr b="1" sz="25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700">
              <a:solidFill>
                <a:schemeClr val="dk1"/>
              </a:solidFill>
              <a:latin typeface="Comic Neue"/>
              <a:ea typeface="Comic Neue"/>
              <a:cs typeface="Comic Neue"/>
              <a:sym typeface="Comic Neue"/>
            </a:endParaRPr>
          </a:p>
          <a:p>
            <a:pPr indent="0" lvl="0" marL="457200" rtl="0" algn="l">
              <a:spcBef>
                <a:spcPts val="0"/>
              </a:spcBef>
              <a:spcAft>
                <a:spcPts val="0"/>
              </a:spcAft>
              <a:buNone/>
            </a:pPr>
            <a:r>
              <a:rPr b="1" lang="en-GB" sz="1700">
                <a:solidFill>
                  <a:schemeClr val="dk1"/>
                </a:solidFill>
                <a:latin typeface="Comic Neue"/>
                <a:ea typeface="Comic Neue"/>
                <a:cs typeface="Comic Neue"/>
                <a:sym typeface="Comic Neue"/>
              </a:rPr>
              <a:t>In this game, the player is left on the space with spaceship, and it needs to return to its homeland Earth. So, it has to ride from the orbit behind the jupiter. </a:t>
            </a:r>
            <a:endParaRPr b="1" sz="1700">
              <a:solidFill>
                <a:schemeClr val="dk1"/>
              </a:solidFill>
              <a:latin typeface="Comic Neue"/>
              <a:ea typeface="Comic Neue"/>
              <a:cs typeface="Comic Neue"/>
              <a:sym typeface="Comic Neue"/>
            </a:endParaRPr>
          </a:p>
          <a:p>
            <a:pPr indent="0" lvl="0" marL="457200" rtl="0" algn="l">
              <a:spcBef>
                <a:spcPts val="0"/>
              </a:spcBef>
              <a:spcAft>
                <a:spcPts val="0"/>
              </a:spcAft>
              <a:buNone/>
            </a:pPr>
            <a:r>
              <a:rPr b="1" lang="en-GB" sz="1700">
                <a:solidFill>
                  <a:schemeClr val="dk1"/>
                </a:solidFill>
                <a:latin typeface="Comic Neue"/>
                <a:ea typeface="Comic Neue"/>
                <a:cs typeface="Comic Neue"/>
                <a:sym typeface="Comic Neue"/>
              </a:rPr>
              <a:t>If it falls on the gravitational influence of other planets, than it can never escape from there thus, it fails to reach the earth. Similarly, if it strikes with asteroids, spaceship gets damaged, leaving no way to reach the earth. In this case also spaceship gets damaged. The mass of given spaceship is 25 kg. And other masses of heavenly bodies are standard.</a:t>
            </a:r>
            <a:endParaRPr b="1" sz="1700">
              <a:solidFill>
                <a:schemeClr val="dk1"/>
              </a:solidFill>
              <a:latin typeface="Comic Neue"/>
              <a:ea typeface="Comic Neue"/>
              <a:cs typeface="Comic Neue"/>
              <a:sym typeface="Comic Neue"/>
            </a:endParaRPr>
          </a:p>
          <a:p>
            <a:pPr indent="0" lvl="0" marL="457200" rtl="0" algn="l">
              <a:spcBef>
                <a:spcPts val="0"/>
              </a:spcBef>
              <a:spcAft>
                <a:spcPts val="0"/>
              </a:spcAft>
              <a:buNone/>
            </a:pPr>
            <a:r>
              <a:rPr b="1" lang="en-GB" sz="1700">
                <a:solidFill>
                  <a:schemeClr val="dk1"/>
                </a:solidFill>
                <a:latin typeface="Comic Neue"/>
                <a:ea typeface="Comic Neue"/>
                <a:cs typeface="Comic Neue"/>
                <a:sym typeface="Comic Neue"/>
              </a:rPr>
              <a:t> </a:t>
            </a:r>
            <a:endParaRPr b="1" sz="1700">
              <a:solidFill>
                <a:schemeClr val="dk1"/>
              </a:solidFill>
              <a:latin typeface="Comic Neue"/>
              <a:ea typeface="Comic Neue"/>
              <a:cs typeface="Comic Neue"/>
              <a:sym typeface="Comic Neue"/>
            </a:endParaRPr>
          </a:p>
          <a:p>
            <a:pPr indent="0" lvl="0" marL="457200" rtl="0" algn="l">
              <a:spcBef>
                <a:spcPts val="0"/>
              </a:spcBef>
              <a:spcAft>
                <a:spcPts val="0"/>
              </a:spcAft>
              <a:buNone/>
            </a:pPr>
            <a:r>
              <a:t/>
            </a:r>
            <a:endParaRPr b="1" sz="17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700">
              <a:solidFill>
                <a:schemeClr val="dk1"/>
              </a:solidFill>
              <a:latin typeface="Comic Neue"/>
              <a:ea typeface="Comic Neue"/>
              <a:cs typeface="Comic Neue"/>
              <a:sym typeface="Comic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585275" y="-694900"/>
            <a:ext cx="9729274" cy="5838399"/>
          </a:xfrm>
          <a:prstGeom prst="rect">
            <a:avLst/>
          </a:prstGeom>
          <a:noFill/>
          <a:ln>
            <a:noFill/>
          </a:ln>
        </p:spPr>
      </p:pic>
      <p:sp>
        <p:nvSpPr>
          <p:cNvPr id="83" name="Google Shape;83;p17"/>
          <p:cNvSpPr txBox="1"/>
          <p:nvPr/>
        </p:nvSpPr>
        <p:spPr>
          <a:xfrm>
            <a:off x="429375" y="-213000"/>
            <a:ext cx="8046900" cy="514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dk1"/>
                </a:solidFill>
                <a:latin typeface="Comic Neue"/>
                <a:ea typeface="Comic Neue"/>
                <a:cs typeface="Comic Neue"/>
                <a:sym typeface="Comic Neue"/>
              </a:rPr>
              <a:t>Classes Used:</a:t>
            </a:r>
            <a:endParaRPr b="1">
              <a:solidFill>
                <a:schemeClr val="dk1"/>
              </a:solidFill>
              <a:latin typeface="Comic Neue"/>
              <a:ea typeface="Comic Neue"/>
              <a:cs typeface="Comic Neue"/>
              <a:sym typeface="Comic Neue"/>
            </a:endParaRPr>
          </a:p>
          <a:p>
            <a:pPr indent="0" lvl="0" marL="457200" rtl="0" algn="l">
              <a:spcBef>
                <a:spcPts val="0"/>
              </a:spcBef>
              <a:spcAft>
                <a:spcPts val="0"/>
              </a:spcAft>
              <a:buNone/>
            </a:pPr>
            <a:r>
              <a:rPr b="1" lang="en-GB">
                <a:solidFill>
                  <a:schemeClr val="dk1"/>
                </a:solidFill>
                <a:latin typeface="Comic Neue"/>
                <a:ea typeface="Comic Neue"/>
                <a:cs typeface="Comic Neue"/>
                <a:sym typeface="Comic Neue"/>
              </a:rPr>
              <a:t>Game Engine:</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Material</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It handles the 3D objects, their textures, vertices, indices and other properties.</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B</a:t>
            </a:r>
            <a:r>
              <a:rPr b="1" lang="en-GB">
                <a:solidFill>
                  <a:schemeClr val="dk1"/>
                </a:solidFill>
                <a:latin typeface="Comic Neue"/>
                <a:ea typeface="Comic Neue"/>
                <a:cs typeface="Comic Neue"/>
                <a:sym typeface="Comic Neue"/>
              </a:rPr>
              <a:t>uffer System</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ConstantBuffer, VertexBuffer and IndexBuffer are the classes to handle respective buffers</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Shaders</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PixelShader and VertexShader are the classes to handle pixel their colorations and vertex shading done while runtime.</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SwapChain</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This class handles swapchain which is collection of frame buffers that is used to show the render frame on the screen and also used for frame stabilization uses double buffering technique.</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DeviceContext</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This class handles device context which is an extension of Directx device that allows us to generate rendering commands to send to the video driver for execution. The driver then redirects the command to the GPU/CPU for final elaboration or final rendering on the screen and also allows us set pipeline states. </a:t>
            </a:r>
            <a:endParaRPr b="1">
              <a:solidFill>
                <a:schemeClr val="dk1"/>
              </a:solidFill>
              <a:latin typeface="Comic Neue"/>
              <a:ea typeface="Comic Neue"/>
              <a:cs typeface="Comic Neue"/>
              <a:sym typeface="Comic Neue"/>
            </a:endParaRPr>
          </a:p>
          <a:p>
            <a:pPr indent="-317500" lvl="0" marL="457200" rtl="0" algn="l">
              <a:spcBef>
                <a:spcPts val="0"/>
              </a:spcBef>
              <a:spcAft>
                <a:spcPts val="0"/>
              </a:spcAft>
              <a:buClr>
                <a:schemeClr val="dk1"/>
              </a:buClr>
              <a:buSzPts val="1400"/>
              <a:buFont typeface="Comic Neue"/>
              <a:buAutoNum type="arabicPeriod"/>
            </a:pPr>
            <a:r>
              <a:rPr b="1" lang="en-GB">
                <a:solidFill>
                  <a:schemeClr val="dk1"/>
                </a:solidFill>
                <a:latin typeface="Comic Neue"/>
                <a:ea typeface="Comic Neue"/>
                <a:cs typeface="Comic Neue"/>
                <a:sym typeface="Comic Neue"/>
              </a:rPr>
              <a:t>Material</a:t>
            </a:r>
            <a:endParaRPr b="1">
              <a:solidFill>
                <a:schemeClr val="dk1"/>
              </a:solidFill>
              <a:latin typeface="Comic Neue"/>
              <a:ea typeface="Comic Neue"/>
              <a:cs typeface="Comic Neue"/>
              <a:sym typeface="Comic Neue"/>
            </a:endParaRPr>
          </a:p>
          <a:p>
            <a:pPr indent="457200" lvl="0" marL="457200" rtl="0" algn="l">
              <a:spcBef>
                <a:spcPts val="0"/>
              </a:spcBef>
              <a:spcAft>
                <a:spcPts val="0"/>
              </a:spcAft>
              <a:buNone/>
            </a:pPr>
            <a:r>
              <a:rPr b="1" lang="en-GB">
                <a:solidFill>
                  <a:schemeClr val="dk1"/>
                </a:solidFill>
                <a:latin typeface="Comic Neue"/>
                <a:ea typeface="Comic Neue"/>
                <a:cs typeface="Comic Neue"/>
                <a:sym typeface="Comic Neue"/>
              </a:rPr>
              <a:t>This handles the material which is, in computer graphics, a substance or mixture of substances that constitute an object mainly defined by vertex and pixel shader. </a:t>
            </a:r>
            <a:endParaRPr b="1">
              <a:solidFill>
                <a:schemeClr val="dk1"/>
              </a:solidFill>
              <a:latin typeface="Comic Neue"/>
              <a:ea typeface="Comic Neue"/>
              <a:cs typeface="Comic Neue"/>
              <a:sym typeface="Comic Neue"/>
            </a:endParaRPr>
          </a:p>
          <a:p>
            <a:pPr indent="0" lvl="0" marL="914400" rtl="0" algn="l">
              <a:spcBef>
                <a:spcPts val="0"/>
              </a:spcBef>
              <a:spcAft>
                <a:spcPts val="0"/>
              </a:spcAft>
              <a:buNone/>
            </a:pPr>
            <a:r>
              <a:t/>
            </a:r>
            <a:endParaRPr b="1">
              <a:solidFill>
                <a:schemeClr val="dk1"/>
              </a:solidFill>
              <a:latin typeface="Comic Neue"/>
              <a:ea typeface="Comic Neue"/>
              <a:cs typeface="Comic Neue"/>
              <a:sym typeface="Comic Neu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nvSpPr>
        <p:spPr>
          <a:xfrm>
            <a:off x="48375" y="0"/>
            <a:ext cx="9158700" cy="6003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a:solidFill>
                  <a:schemeClr val="lt1"/>
                </a:solidFill>
                <a:latin typeface="Comic Neue"/>
                <a:ea typeface="Comic Neue"/>
                <a:cs typeface="Comic Neue"/>
                <a:sym typeface="Comic Neue"/>
              </a:rPr>
              <a:t>Class Diagram can be viewed as:</a:t>
            </a:r>
            <a:endParaRPr b="1" sz="2700">
              <a:solidFill>
                <a:schemeClr val="lt1"/>
              </a:solidFill>
              <a:latin typeface="Comic Neue"/>
              <a:ea typeface="Comic Neue"/>
              <a:cs typeface="Comic Neue"/>
              <a:sym typeface="Comic Neue"/>
            </a:endParaRPr>
          </a:p>
        </p:txBody>
      </p:sp>
      <p:pic>
        <p:nvPicPr>
          <p:cNvPr id="89" name="Google Shape;89;p18"/>
          <p:cNvPicPr preferRelativeResize="0"/>
          <p:nvPr/>
        </p:nvPicPr>
        <p:blipFill>
          <a:blip r:embed="rId3">
            <a:alphaModFix/>
          </a:blip>
          <a:stretch>
            <a:fillRect/>
          </a:stretch>
        </p:blipFill>
        <p:spPr>
          <a:xfrm>
            <a:off x="0" y="657450"/>
            <a:ext cx="9158684" cy="4486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nvSpPr>
        <p:spPr>
          <a:xfrm>
            <a:off x="0" y="0"/>
            <a:ext cx="9144000" cy="692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300">
                <a:solidFill>
                  <a:schemeClr val="lt1"/>
                </a:solidFill>
                <a:latin typeface="Comic Neue"/>
                <a:ea typeface="Comic Neue"/>
                <a:cs typeface="Comic Neue"/>
                <a:sym typeface="Comic Neue"/>
              </a:rPr>
              <a:t>Class Diagram View</a:t>
            </a:r>
            <a:endParaRPr b="1" sz="3300">
              <a:solidFill>
                <a:schemeClr val="lt1"/>
              </a:solidFill>
              <a:latin typeface="Comic Neue"/>
              <a:ea typeface="Comic Neue"/>
              <a:cs typeface="Comic Neue"/>
              <a:sym typeface="Comic Neue"/>
            </a:endParaRPr>
          </a:p>
        </p:txBody>
      </p:sp>
      <p:pic>
        <p:nvPicPr>
          <p:cNvPr id="95" name="Google Shape;95;p19"/>
          <p:cNvPicPr preferRelativeResize="0"/>
          <p:nvPr/>
        </p:nvPicPr>
        <p:blipFill>
          <a:blip r:embed="rId3">
            <a:alphaModFix/>
          </a:blip>
          <a:stretch>
            <a:fillRect/>
          </a:stretch>
        </p:blipFill>
        <p:spPr>
          <a:xfrm>
            <a:off x="-95450" y="527000"/>
            <a:ext cx="9239448" cy="47527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0" y="-64200"/>
            <a:ext cx="9144001" cy="5140982"/>
          </a:xfrm>
          <a:prstGeom prst="rect">
            <a:avLst/>
          </a:prstGeom>
          <a:noFill/>
          <a:ln>
            <a:noFill/>
          </a:ln>
        </p:spPr>
      </p:pic>
      <p:sp>
        <p:nvSpPr>
          <p:cNvPr id="101" name="Google Shape;101;p20"/>
          <p:cNvSpPr txBox="1"/>
          <p:nvPr/>
        </p:nvSpPr>
        <p:spPr>
          <a:xfrm>
            <a:off x="304500" y="278375"/>
            <a:ext cx="8788500" cy="1868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b="1" lang="en-GB" sz="1600">
                <a:solidFill>
                  <a:schemeClr val="dk1"/>
                </a:solidFill>
                <a:latin typeface="Comic Neue"/>
                <a:ea typeface="Comic Neue"/>
                <a:cs typeface="Comic Neue"/>
                <a:sym typeface="Comic Neue"/>
              </a:rPr>
              <a:t>Math</a:t>
            </a:r>
            <a:endParaRPr b="1" sz="1600">
              <a:solidFill>
                <a:schemeClr val="dk1"/>
              </a:solidFill>
              <a:latin typeface="Comic Neue"/>
              <a:ea typeface="Comic Neue"/>
              <a:cs typeface="Comic Neue"/>
              <a:sym typeface="Comic Neue"/>
            </a:endParaRPr>
          </a:p>
          <a:p>
            <a:pPr indent="457200" lvl="0" marL="0" rtl="0" algn="just">
              <a:lnSpc>
                <a:spcPct val="115000"/>
              </a:lnSpc>
              <a:spcBef>
                <a:spcPts val="1200"/>
              </a:spcBef>
              <a:spcAft>
                <a:spcPts val="0"/>
              </a:spcAft>
              <a:buNone/>
            </a:pPr>
            <a:r>
              <a:rPr b="1" lang="en-GB" sz="1200">
                <a:solidFill>
                  <a:schemeClr val="dk1"/>
                </a:solidFill>
                <a:latin typeface="Comic Neue"/>
                <a:ea typeface="Comic Neue"/>
                <a:cs typeface="Comic Neue"/>
                <a:sym typeface="Comic Neue"/>
              </a:rPr>
              <a:t>This class handled transformation matrices viz. translation matrix, rotation matrix, and scale matrix which manipulates the coordinates of coordinate systems we used namely model coordinate space which is the system in which all the original position of 3D model are placed, world coordinate space which is the system in which we place all our 3D objects, view coordinate space which is system as seen by the camera and then finally screen or projection space in which coordinates as seen by the camera are projected either orthographically or by perspective method.</a:t>
            </a:r>
            <a:endParaRPr b="1" sz="12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200">
              <a:solidFill>
                <a:schemeClr val="dk1"/>
              </a:solidFill>
              <a:latin typeface="Comic Neue"/>
              <a:ea typeface="Comic Neue"/>
              <a:cs typeface="Comic Neue"/>
              <a:sym typeface="Comic Neue"/>
            </a:endParaRPr>
          </a:p>
        </p:txBody>
      </p:sp>
      <p:sp>
        <p:nvSpPr>
          <p:cNvPr id="102" name="Google Shape;102;p20"/>
          <p:cNvSpPr txBox="1"/>
          <p:nvPr/>
        </p:nvSpPr>
        <p:spPr>
          <a:xfrm>
            <a:off x="494475" y="4030850"/>
            <a:ext cx="79221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solidFill>
                  <a:schemeClr val="dk1"/>
                </a:solidFill>
                <a:latin typeface="Comic Neue"/>
                <a:ea typeface="Comic Neue"/>
                <a:cs typeface="Comic Neue"/>
                <a:sym typeface="Comic Neue"/>
              </a:rPr>
              <a:t>Resource Manager Classes</a:t>
            </a:r>
            <a:endParaRPr b="1" sz="1500">
              <a:solidFill>
                <a:schemeClr val="dk1"/>
              </a:solidFill>
              <a:latin typeface="Comic Neue"/>
              <a:ea typeface="Comic Neue"/>
              <a:cs typeface="Comic Neue"/>
              <a:sym typeface="Comic Neue"/>
            </a:endParaRPr>
          </a:p>
          <a:p>
            <a:pPr indent="457200" lvl="0" marL="0" rtl="0" algn="l">
              <a:spcBef>
                <a:spcPts val="0"/>
              </a:spcBef>
              <a:spcAft>
                <a:spcPts val="0"/>
              </a:spcAft>
              <a:buNone/>
            </a:pPr>
            <a:r>
              <a:rPr b="1" lang="en-GB" sz="1200">
                <a:solidFill>
                  <a:schemeClr val="dk1"/>
                </a:solidFill>
                <a:latin typeface="Comic Neue"/>
                <a:ea typeface="Comic Neue"/>
                <a:cs typeface="Comic Neue"/>
                <a:sym typeface="Comic Neue"/>
              </a:rPr>
              <a:t>Mesh, MeshManager, Texture, TextureManager, are part of Resource Manager are the classes to handle and create Meshes,Textures.</a:t>
            </a:r>
            <a:endParaRPr b="1" sz="1200">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sz="1200">
              <a:solidFill>
                <a:schemeClr val="dk1"/>
              </a:solidFill>
              <a:latin typeface="Comic Neue"/>
              <a:ea typeface="Comic Neue"/>
              <a:cs typeface="Comic Neue"/>
              <a:sym typeface="Comic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1"/>
          <p:cNvPicPr preferRelativeResize="0"/>
          <p:nvPr/>
        </p:nvPicPr>
        <p:blipFill>
          <a:blip r:embed="rId3">
            <a:alphaModFix/>
          </a:blip>
          <a:stretch>
            <a:fillRect/>
          </a:stretch>
        </p:blipFill>
        <p:spPr>
          <a:xfrm>
            <a:off x="-118666" y="0"/>
            <a:ext cx="9262665" cy="5207700"/>
          </a:xfrm>
          <a:prstGeom prst="rect">
            <a:avLst/>
          </a:prstGeom>
          <a:noFill/>
          <a:ln>
            <a:noFill/>
          </a:ln>
        </p:spPr>
      </p:pic>
      <p:sp>
        <p:nvSpPr>
          <p:cNvPr id="108" name="Google Shape;108;p21"/>
          <p:cNvSpPr txBox="1"/>
          <p:nvPr/>
        </p:nvSpPr>
        <p:spPr>
          <a:xfrm>
            <a:off x="628525" y="585450"/>
            <a:ext cx="8325000" cy="432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solidFill>
                  <a:schemeClr val="dk1"/>
                </a:solidFill>
                <a:latin typeface="Comic Neue"/>
                <a:ea typeface="Comic Neue"/>
                <a:cs typeface="Comic Neue"/>
                <a:sym typeface="Comic Neue"/>
              </a:rPr>
              <a:t>Input System</a:t>
            </a:r>
            <a:endParaRPr b="1" sz="1600">
              <a:solidFill>
                <a:schemeClr val="dk1"/>
              </a:solidFill>
              <a:latin typeface="Comic Neue"/>
              <a:ea typeface="Comic Neue"/>
              <a:cs typeface="Comic Neue"/>
              <a:sym typeface="Comic Neue"/>
            </a:endParaRPr>
          </a:p>
          <a:p>
            <a:pPr indent="457200" lvl="0" marL="0" rtl="0" algn="l">
              <a:spcBef>
                <a:spcPts val="0"/>
              </a:spcBef>
              <a:spcAft>
                <a:spcPts val="0"/>
              </a:spcAft>
              <a:buNone/>
            </a:pPr>
            <a:r>
              <a:rPr b="1" lang="en-GB">
                <a:solidFill>
                  <a:schemeClr val="dk1"/>
                </a:solidFill>
                <a:latin typeface="Comic Neue"/>
                <a:ea typeface="Comic Neue"/>
                <a:cs typeface="Comic Neue"/>
                <a:sym typeface="Comic Neue"/>
              </a:rPr>
              <a:t>InputListener and Input  System are the classes to handle the input via keyboard and mouse. Moreover, this class is, like a graphics engine, a sub system of a game engine and it handles input devices like keyboard and mouse using OS APIs having functions like ::GetCursorPos() and ::GetKeyboardState() etc and input listener are derived to override pure virtual functions.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t/>
            </a:r>
            <a:endParaRPr b="1">
              <a:solidFill>
                <a:schemeClr val="dk1"/>
              </a:solidFill>
              <a:latin typeface="Comic Neue"/>
              <a:ea typeface="Comic Neue"/>
              <a:cs typeface="Comic Neue"/>
              <a:sym typeface="Comic Neue"/>
            </a:endParaRPr>
          </a:p>
          <a:p>
            <a:pPr indent="0" lvl="0" marL="0" rtl="0" algn="l">
              <a:spcBef>
                <a:spcPts val="0"/>
              </a:spcBef>
              <a:spcAft>
                <a:spcPts val="0"/>
              </a:spcAft>
              <a:buNone/>
            </a:pPr>
            <a:r>
              <a:rPr b="1" lang="en-GB" sz="1500">
                <a:solidFill>
                  <a:schemeClr val="dk1"/>
                </a:solidFill>
                <a:latin typeface="Comic Neue"/>
                <a:ea typeface="Comic Neue"/>
                <a:cs typeface="Comic Neue"/>
                <a:sym typeface="Comic Neue"/>
              </a:rPr>
              <a:t>Physics</a:t>
            </a:r>
            <a:endParaRPr b="1" sz="1500">
              <a:solidFill>
                <a:schemeClr val="dk1"/>
              </a:solidFill>
              <a:latin typeface="Comic Neue"/>
              <a:ea typeface="Comic Neue"/>
              <a:cs typeface="Comic Neue"/>
              <a:sym typeface="Comic Neue"/>
            </a:endParaRPr>
          </a:p>
          <a:p>
            <a:pPr indent="457200" lvl="0" marL="0" rtl="0" algn="l">
              <a:spcBef>
                <a:spcPts val="0"/>
              </a:spcBef>
              <a:spcAft>
                <a:spcPts val="0"/>
              </a:spcAft>
              <a:buNone/>
            </a:pPr>
            <a:r>
              <a:rPr b="1" lang="en-GB">
                <a:solidFill>
                  <a:schemeClr val="dk1"/>
                </a:solidFill>
                <a:latin typeface="Comic Neue"/>
                <a:ea typeface="Comic Neue"/>
                <a:cs typeface="Comic Neue"/>
                <a:sym typeface="Comic Neue"/>
              </a:rPr>
              <a:t>Gravity class is used to determine the gravitational field Intensity of the planets and collision is detected by calculating force between Spaceship and that heavenly object.</a:t>
            </a:r>
            <a:endParaRPr b="1">
              <a:solidFill>
                <a:schemeClr val="dk1"/>
              </a:solidFill>
              <a:latin typeface="Comic Neue"/>
              <a:ea typeface="Comic Neue"/>
              <a:cs typeface="Comic Neue"/>
              <a:sym typeface="Comic Neue"/>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